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y="5143500" cx="9144000"/>
  <p:notesSz cx="6858000" cy="9144000"/>
  <p:embeddedFontLst>
    <p:embeddedFont>
      <p:font typeface="Robo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E02B240-469F-4404-A903-D839B5115A53}">
  <a:tblStyle styleId="{CE02B240-469F-4404-A903-D839B5115A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20" Type="http://schemas.openxmlformats.org/officeDocument/2006/relationships/slide" Target="slides/slide14.xml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Roboto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909046efa2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909046efa2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09046efa2_0_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09046efa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909046efa2_0_9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909046efa2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909046efa2_0_10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909046efa2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909046efa2_0_1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909046efa2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909046efa2_0_1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909046efa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09046efa2_0_1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909046efa2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09046efa2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09046efa2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909046efa2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909046efa2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09046efa2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09046efa2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909046efa2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909046efa2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909046efa2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909046efa2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909046efa2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909046efa2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909046efa2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909046efa2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909046efa2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909046efa2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909046efa2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909046efa2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909046efa2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909046efa2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909046efa2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909046efa2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d933c8c4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d933c8c4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909046efa2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909046efa2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909046efa2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909046efa2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909046efa2_1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909046efa2_1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909046efa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909046efa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09046efa2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09046efa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909046efa2_1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909046efa2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909046efa2_1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909046efa2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909046efa2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909046efa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w3schools.com/sql/sql_select.asp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w3schools.com/sql/sql_distinct.asp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w3schools.com/sql/sql_operators.asp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w3schools.com/sql/sql_operators.asp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w3schools.com/sql/sql_operators.asp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1keydata.com/es/sql/sql-like.php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w3schools.com/sql/sql_orderby.asp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fmhelp.filemaker.com/help/18/fmp/es/index.html#page/FMP_Help%2Fone-to-one-relationships.html%23" TargetMode="External"/><Relationship Id="rId4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fmhelp.filemaker.com/help/18/fmp/es/index.html#page/FMP_Help%2Fone-to-many-relationships.html%23" TargetMode="External"/><Relationship Id="rId4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fmhelp.filemaker.com/help/18/fmp/es/index.html#page/FMP_Help%2Fmany-to-many-relationships.html%23" TargetMode="External"/><Relationship Id="rId4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Relationship Id="rId4" Type="http://schemas.openxmlformats.org/officeDocument/2006/relationships/hyperlink" Target="https://www.raulprietofernandez.net/blog/bases-de-datos/como-funcionan-los-principales-sql-joins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fmhelp.filemaker.com/help/18/fmp/es/index.html#page/FMP_Help%2Fone-to-one-relationships.html%23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mhelp.filemaker.com/help/18/fmp/es/index.html#page/FMP_Help%2Fone-to-one-relationships.html%23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fmhelp.filemaker.com/help/18/fmp/es/index.html#page/FMP_Help%2Fone-to-one-relationships.html%23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es.slideshare.net/MarthaLechuga/ansi-sql-9291813" TargetMode="External"/><Relationship Id="rId4" Type="http://schemas.openxmlformats.org/officeDocument/2006/relationships/hyperlink" Target="https://prezi.com/qazfukntzplr/ansi-sql-y-sus-variaciones/" TargetMode="External"/><Relationship Id="rId5" Type="http://schemas.openxmlformats.org/officeDocument/2006/relationships/hyperlink" Target="http://www.coninteres.es/sql/material/Estandares_ANSI-SQL.pdf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ed.team/comunidad/motores-de-bases-de-datos-relacionales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7" Type="http://schemas.openxmlformats.org/officeDocument/2006/relationships/image" Target="../media/image6.png"/><Relationship Id="rId8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w3schools.com/sql/sql_create_table.asp" TargetMode="External"/><Relationship Id="rId4" Type="http://schemas.openxmlformats.org/officeDocument/2006/relationships/hyperlink" Target="https://www.w3schools.com/sql/sql_datatypes.asp" TargetMode="External"/><Relationship Id="rId5" Type="http://schemas.openxmlformats.org/officeDocument/2006/relationships/hyperlink" Target="https://www.slideserve.com/tehya/oracle-tutorials-sql-structured-query-language-1-2" TargetMode="External"/><Relationship Id="rId6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w3schools.com/sql/sql_insert.asp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3268500" y="1543750"/>
            <a:ext cx="2607000" cy="9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000"/>
              <a:t>SQL 101</a:t>
            </a:r>
            <a:endParaRPr sz="5000"/>
          </a:p>
        </p:txBody>
      </p:sp>
      <p:sp>
        <p:nvSpPr>
          <p:cNvPr id="69" name="Google Shape;69;p13"/>
          <p:cNvSpPr txBox="1"/>
          <p:nvPr>
            <p:ph idx="4294967295" type="subTitle"/>
          </p:nvPr>
        </p:nvSpPr>
        <p:spPr>
          <a:xfrm>
            <a:off x="3352075" y="2481500"/>
            <a:ext cx="21708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Por Damián Cipolat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0" name="Google Shape;70;p13"/>
          <p:cNvSpPr txBox="1"/>
          <p:nvPr>
            <p:ph idx="4294967295" type="subTitle"/>
          </p:nvPr>
        </p:nvSpPr>
        <p:spPr>
          <a:xfrm>
            <a:off x="7403825" y="4310300"/>
            <a:ext cx="12333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Parte 1/2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ctrTitle"/>
          </p:nvPr>
        </p:nvSpPr>
        <p:spPr>
          <a:xfrm>
            <a:off x="390525" y="1819275"/>
            <a:ext cx="26787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SELECT</a:t>
            </a:r>
            <a:endParaRPr/>
          </a:p>
        </p:txBody>
      </p:sp>
      <p:sp>
        <p:nvSpPr>
          <p:cNvPr id="152" name="Google Shape;152;p22"/>
          <p:cNvSpPr txBox="1"/>
          <p:nvPr>
            <p:ph idx="1" type="subTitle"/>
          </p:nvPr>
        </p:nvSpPr>
        <p:spPr>
          <a:xfrm>
            <a:off x="390525" y="26367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Obtenemos datos de una tabla.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440825" y="333825"/>
            <a:ext cx="38634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select * from &lt;table&gt;</a:t>
            </a:r>
            <a:endParaRPr sz="3000"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19500" y="2376275"/>
            <a:ext cx="3696000" cy="3915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column1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column2, …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table_name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9" name="Google Shape;159;p23"/>
          <p:cNvSpPr txBox="1"/>
          <p:nvPr>
            <p:ph type="title"/>
          </p:nvPr>
        </p:nvSpPr>
        <p:spPr>
          <a:xfrm>
            <a:off x="418350" y="906900"/>
            <a:ext cx="7142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Este comando nos permite consultar datos de una o varias tablas.</a:t>
            </a:r>
            <a:endParaRPr sz="1600"/>
          </a:p>
        </p:txBody>
      </p:sp>
      <p:sp>
        <p:nvSpPr>
          <p:cNvPr id="160" name="Google Shape;160;p23"/>
          <p:cNvSpPr txBox="1"/>
          <p:nvPr>
            <p:ph type="title"/>
          </p:nvPr>
        </p:nvSpPr>
        <p:spPr>
          <a:xfrm>
            <a:off x="167100" y="4635500"/>
            <a:ext cx="3550200" cy="3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https://www.w3schools.com/sql/sql_select.asp</a:t>
            </a:r>
            <a:endParaRPr sz="1600"/>
          </a:p>
        </p:txBody>
      </p:sp>
      <p:sp>
        <p:nvSpPr>
          <p:cNvPr id="161" name="Google Shape;161;p23"/>
          <p:cNvSpPr txBox="1"/>
          <p:nvPr>
            <p:ph idx="1" type="body"/>
          </p:nvPr>
        </p:nvSpPr>
        <p:spPr>
          <a:xfrm>
            <a:off x="277750" y="1904650"/>
            <a:ext cx="67794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Obtener todos los </a:t>
            </a:r>
            <a:r>
              <a:rPr b="1" lang="es">
                <a:solidFill>
                  <a:srgbClr val="000000"/>
                </a:solidFill>
              </a:rPr>
              <a:t>nombre y ciudades</a:t>
            </a:r>
            <a:r>
              <a:rPr lang="es">
                <a:solidFill>
                  <a:srgbClr val="000000"/>
                </a:solidFill>
              </a:rPr>
              <a:t> de una tabla.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2" name="Google Shape;162;p23"/>
          <p:cNvSpPr txBox="1"/>
          <p:nvPr>
            <p:ph idx="1" type="body"/>
          </p:nvPr>
        </p:nvSpPr>
        <p:spPr>
          <a:xfrm>
            <a:off x="4689650" y="2376275"/>
            <a:ext cx="3504600" cy="3915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CustomerName, City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Customers;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3" name="Google Shape;163;p23"/>
          <p:cNvSpPr/>
          <p:nvPr/>
        </p:nvSpPr>
        <p:spPr>
          <a:xfrm>
            <a:off x="4223575" y="2474400"/>
            <a:ext cx="288600" cy="19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3"/>
          <p:cNvSpPr txBox="1"/>
          <p:nvPr>
            <p:ph idx="1" type="body"/>
          </p:nvPr>
        </p:nvSpPr>
        <p:spPr>
          <a:xfrm>
            <a:off x="277750" y="3047650"/>
            <a:ext cx="67794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Obtener todos los campos una tabla.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5" name="Google Shape;165;p23"/>
          <p:cNvSpPr txBox="1"/>
          <p:nvPr>
            <p:ph idx="1" type="body"/>
          </p:nvPr>
        </p:nvSpPr>
        <p:spPr>
          <a:xfrm>
            <a:off x="319500" y="3519275"/>
            <a:ext cx="3696000" cy="3915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table_name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6" name="Google Shape;166;p23"/>
          <p:cNvSpPr txBox="1"/>
          <p:nvPr>
            <p:ph idx="1" type="body"/>
          </p:nvPr>
        </p:nvSpPr>
        <p:spPr>
          <a:xfrm>
            <a:off x="4689650" y="3519275"/>
            <a:ext cx="3504600" cy="3915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*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Customers;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7" name="Google Shape;167;p23"/>
          <p:cNvSpPr/>
          <p:nvPr/>
        </p:nvSpPr>
        <p:spPr>
          <a:xfrm>
            <a:off x="4223575" y="3617400"/>
            <a:ext cx="288600" cy="19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>
            <a:off x="440825" y="333825"/>
            <a:ext cx="59046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s</a:t>
            </a:r>
            <a:r>
              <a:rPr lang="es" sz="3000"/>
              <a:t>elect  distinct * from &lt;table&gt;</a:t>
            </a:r>
            <a:endParaRPr sz="3000"/>
          </a:p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>
            <a:off x="582550" y="2550600"/>
            <a:ext cx="3059400" cy="6111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DISTINCT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column1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column2, … </a:t>
            </a:r>
            <a:b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table_name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4" name="Google Shape;174;p24"/>
          <p:cNvSpPr txBox="1"/>
          <p:nvPr>
            <p:ph type="title"/>
          </p:nvPr>
        </p:nvSpPr>
        <p:spPr>
          <a:xfrm>
            <a:off x="418350" y="906900"/>
            <a:ext cx="7142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Consultar campos de una tabla pero filtrando repetidos.</a:t>
            </a:r>
            <a:endParaRPr sz="1600"/>
          </a:p>
        </p:txBody>
      </p:sp>
      <p:sp>
        <p:nvSpPr>
          <p:cNvPr id="175" name="Google Shape;175;p24"/>
          <p:cNvSpPr txBox="1"/>
          <p:nvPr>
            <p:ph type="title"/>
          </p:nvPr>
        </p:nvSpPr>
        <p:spPr>
          <a:xfrm>
            <a:off x="505450" y="4642225"/>
            <a:ext cx="3136500" cy="3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https://www.w3schools.com/sql/sql_distinct.asp</a:t>
            </a:r>
            <a:endParaRPr sz="1600"/>
          </a:p>
        </p:txBody>
      </p:sp>
      <p:sp>
        <p:nvSpPr>
          <p:cNvPr id="176" name="Google Shape;176;p24"/>
          <p:cNvSpPr txBox="1"/>
          <p:nvPr>
            <p:ph idx="1" type="body"/>
          </p:nvPr>
        </p:nvSpPr>
        <p:spPr>
          <a:xfrm>
            <a:off x="506350" y="1980850"/>
            <a:ext cx="34932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Obtener campos </a:t>
            </a:r>
            <a:r>
              <a:rPr lang="es">
                <a:solidFill>
                  <a:srgbClr val="000000"/>
                </a:solidFill>
              </a:rPr>
              <a:t>únicos</a:t>
            </a:r>
            <a:r>
              <a:rPr lang="es">
                <a:solidFill>
                  <a:srgbClr val="000000"/>
                </a:solidFill>
              </a:rPr>
              <a:t> de una tabla.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77" name="Google Shape;177;p24"/>
          <p:cNvSpPr/>
          <p:nvPr/>
        </p:nvSpPr>
        <p:spPr>
          <a:xfrm>
            <a:off x="3827950" y="2716125"/>
            <a:ext cx="288600" cy="19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4"/>
          <p:cNvSpPr txBox="1"/>
          <p:nvPr>
            <p:ph idx="1" type="body"/>
          </p:nvPr>
        </p:nvSpPr>
        <p:spPr>
          <a:xfrm>
            <a:off x="4302550" y="2549400"/>
            <a:ext cx="3763500" cy="6111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DISTINCT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country</a:t>
            </a:r>
            <a:b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Customers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440825" y="333825"/>
            <a:ext cx="59046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Operadores </a:t>
            </a:r>
            <a:r>
              <a:rPr lang="es" sz="3000"/>
              <a:t>aritméticos</a:t>
            </a:r>
            <a:endParaRPr sz="3000"/>
          </a:p>
        </p:txBody>
      </p:sp>
      <p:sp>
        <p:nvSpPr>
          <p:cNvPr id="184" name="Google Shape;184;p25"/>
          <p:cNvSpPr txBox="1"/>
          <p:nvPr>
            <p:ph idx="1" type="body"/>
          </p:nvPr>
        </p:nvSpPr>
        <p:spPr>
          <a:xfrm>
            <a:off x="468550" y="2398200"/>
            <a:ext cx="1572600" cy="2029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30+20;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30-20;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30*20;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30/20;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17%5;</a:t>
            </a:r>
            <a:endParaRPr sz="115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5" name="Google Shape;185;p25"/>
          <p:cNvSpPr txBox="1"/>
          <p:nvPr>
            <p:ph type="title"/>
          </p:nvPr>
        </p:nvSpPr>
        <p:spPr>
          <a:xfrm>
            <a:off x="418350" y="906900"/>
            <a:ext cx="7142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Nos permite hacer </a:t>
            </a:r>
            <a:r>
              <a:rPr lang="es" sz="1600"/>
              <a:t>cálculos</a:t>
            </a:r>
            <a:r>
              <a:rPr lang="es" sz="1600"/>
              <a:t> </a:t>
            </a:r>
            <a:r>
              <a:rPr lang="es" sz="1600"/>
              <a:t>aritméticos</a:t>
            </a:r>
            <a:r>
              <a:rPr lang="es" sz="1600"/>
              <a:t> en nuestros </a:t>
            </a:r>
            <a:r>
              <a:rPr lang="es" sz="1600"/>
              <a:t>queries</a:t>
            </a:r>
            <a:r>
              <a:rPr lang="es" sz="1600"/>
              <a:t>.</a:t>
            </a:r>
            <a:endParaRPr sz="1600"/>
          </a:p>
        </p:txBody>
      </p:sp>
      <p:sp>
        <p:nvSpPr>
          <p:cNvPr id="186" name="Google Shape;186;p25"/>
          <p:cNvSpPr txBox="1"/>
          <p:nvPr>
            <p:ph type="title"/>
          </p:nvPr>
        </p:nvSpPr>
        <p:spPr>
          <a:xfrm>
            <a:off x="505450" y="4642225"/>
            <a:ext cx="3409200" cy="3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https://www.w3schools.com/sql/sql_operators.asp</a:t>
            </a:r>
            <a:endParaRPr sz="1600"/>
          </a:p>
        </p:txBody>
      </p:sp>
      <p:sp>
        <p:nvSpPr>
          <p:cNvPr id="187" name="Google Shape;187;p25"/>
          <p:cNvSpPr txBox="1"/>
          <p:nvPr>
            <p:ph idx="1" type="body"/>
          </p:nvPr>
        </p:nvSpPr>
        <p:spPr>
          <a:xfrm>
            <a:off x="373150" y="1904675"/>
            <a:ext cx="31734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Ejemplos sql:</a:t>
            </a:r>
            <a:endParaRPr>
              <a:solidFill>
                <a:srgbClr val="000000"/>
              </a:solidFill>
            </a:endParaRPr>
          </a:p>
        </p:txBody>
      </p:sp>
      <p:graphicFrame>
        <p:nvGraphicFramePr>
          <p:cNvPr id="188" name="Google Shape;188;p25"/>
          <p:cNvGraphicFramePr/>
          <p:nvPr/>
        </p:nvGraphicFramePr>
        <p:xfrm>
          <a:off x="6285600" y="202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{CE02B240-469F-4404-A903-D839B5115A53}</a:tableStyleId>
              </a:tblPr>
              <a:tblGrid>
                <a:gridCol w="1143450"/>
                <a:gridCol w="1143450"/>
              </a:tblGrid>
              <a:tr h="505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+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Sumar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05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-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Restar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05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*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Multiplicar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05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/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Dividir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05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Modulo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9" name="Google Shape;189;p25"/>
          <p:cNvSpPr txBox="1"/>
          <p:nvPr>
            <p:ph idx="1" type="body"/>
          </p:nvPr>
        </p:nvSpPr>
        <p:spPr>
          <a:xfrm>
            <a:off x="2373550" y="2398200"/>
            <a:ext cx="3092100" cy="1711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precio+costo_entrega as total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pedidos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bruto-neto as sueldo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empleados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precio*cantidad as total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pedidos;</a:t>
            </a:r>
            <a:endParaRPr sz="115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440825" y="410025"/>
            <a:ext cx="5904600" cy="49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Operadores comparación</a:t>
            </a:r>
            <a:endParaRPr sz="3000"/>
          </a:p>
        </p:txBody>
      </p:sp>
      <p:sp>
        <p:nvSpPr>
          <p:cNvPr id="195" name="Google Shape;195;p26"/>
          <p:cNvSpPr txBox="1"/>
          <p:nvPr>
            <p:ph idx="1" type="body"/>
          </p:nvPr>
        </p:nvSpPr>
        <p:spPr>
          <a:xfrm>
            <a:off x="468550" y="2322000"/>
            <a:ext cx="5339700" cy="13779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Products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Price&lt;&gt;18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Products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Price=18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Products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Price&gt;30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Products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Price&lt;30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Products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Price&gt;=30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Products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Price&lt;=30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6" name="Google Shape;196;p26"/>
          <p:cNvSpPr txBox="1"/>
          <p:nvPr>
            <p:ph type="title"/>
          </p:nvPr>
        </p:nvSpPr>
        <p:spPr>
          <a:xfrm>
            <a:off x="418350" y="906900"/>
            <a:ext cx="7142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Nos permite usar operadores de comparación para filtrar datos.</a:t>
            </a:r>
            <a:endParaRPr sz="1600"/>
          </a:p>
        </p:txBody>
      </p:sp>
      <p:sp>
        <p:nvSpPr>
          <p:cNvPr id="197" name="Google Shape;197;p26"/>
          <p:cNvSpPr txBox="1"/>
          <p:nvPr>
            <p:ph type="title"/>
          </p:nvPr>
        </p:nvSpPr>
        <p:spPr>
          <a:xfrm>
            <a:off x="418350" y="4608650"/>
            <a:ext cx="3409200" cy="3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https://www.w3schools.com/sql/sql_operators.asp</a:t>
            </a:r>
            <a:endParaRPr sz="1600"/>
          </a:p>
        </p:txBody>
      </p:sp>
      <p:sp>
        <p:nvSpPr>
          <p:cNvPr id="198" name="Google Shape;198;p26"/>
          <p:cNvSpPr txBox="1"/>
          <p:nvPr>
            <p:ph idx="1" type="body"/>
          </p:nvPr>
        </p:nvSpPr>
        <p:spPr>
          <a:xfrm>
            <a:off x="373150" y="1904675"/>
            <a:ext cx="31734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Ejemplos sql:</a:t>
            </a:r>
            <a:endParaRPr>
              <a:solidFill>
                <a:srgbClr val="000000"/>
              </a:solidFill>
            </a:endParaRPr>
          </a:p>
        </p:txBody>
      </p:sp>
      <p:graphicFrame>
        <p:nvGraphicFramePr>
          <p:cNvPr id="199" name="Google Shape;199;p26"/>
          <p:cNvGraphicFramePr/>
          <p:nvPr/>
        </p:nvGraphicFramePr>
        <p:xfrm>
          <a:off x="6381950" y="193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{CE02B240-469F-4404-A903-D839B5115A53}</a:tableStyleId>
              </a:tblPr>
              <a:tblGrid>
                <a:gridCol w="1143450"/>
                <a:gridCol w="1143450"/>
              </a:tblGrid>
              <a:tr h="377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=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Igual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48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&lt;&gt;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Diferente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48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&gt;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Mayor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48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&lt;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Menor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8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&gt;=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Mayor igual que.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78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&lt;=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Menor igual que.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/>
          <p:nvPr>
            <p:ph type="title"/>
          </p:nvPr>
        </p:nvSpPr>
        <p:spPr>
          <a:xfrm>
            <a:off x="440825" y="410025"/>
            <a:ext cx="5904600" cy="49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Operadores logicos</a:t>
            </a:r>
            <a:endParaRPr sz="3000"/>
          </a:p>
        </p:txBody>
      </p:sp>
      <p:sp>
        <p:nvSpPr>
          <p:cNvPr id="205" name="Google Shape;205;p27"/>
          <p:cNvSpPr txBox="1"/>
          <p:nvPr>
            <p:ph idx="1" type="body"/>
          </p:nvPr>
        </p:nvSpPr>
        <p:spPr>
          <a:xfrm>
            <a:off x="468550" y="2322000"/>
            <a:ext cx="5668800" cy="22356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Customers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City="London"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AND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Country="UK"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Customers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City="London"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OR 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Country="UK"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Customers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City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LIKE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"%city"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Customers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City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LIKE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"%city%"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Customers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City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LIKE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"Nueva%"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Customers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City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LIKE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"%Aires"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Country=”ARG”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Customers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WHERE (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City="London"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AND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Country="UK")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OR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City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LIKE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"%city")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6" name="Google Shape;206;p27"/>
          <p:cNvSpPr txBox="1"/>
          <p:nvPr>
            <p:ph type="title"/>
          </p:nvPr>
        </p:nvSpPr>
        <p:spPr>
          <a:xfrm>
            <a:off x="418350" y="906900"/>
            <a:ext cx="7142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Nos permite usar operadores de comparación para filtrar datos.</a:t>
            </a:r>
            <a:endParaRPr sz="1600"/>
          </a:p>
        </p:txBody>
      </p:sp>
      <p:sp>
        <p:nvSpPr>
          <p:cNvPr id="207" name="Google Shape;207;p27"/>
          <p:cNvSpPr txBox="1"/>
          <p:nvPr>
            <p:ph type="title"/>
          </p:nvPr>
        </p:nvSpPr>
        <p:spPr>
          <a:xfrm>
            <a:off x="418350" y="4608650"/>
            <a:ext cx="3409200" cy="3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https://www.w3schools.com/sql/sql_operators.asp</a:t>
            </a:r>
            <a:endParaRPr sz="1600"/>
          </a:p>
        </p:txBody>
      </p:sp>
      <p:sp>
        <p:nvSpPr>
          <p:cNvPr id="208" name="Google Shape;208;p27"/>
          <p:cNvSpPr txBox="1"/>
          <p:nvPr>
            <p:ph idx="1" type="body"/>
          </p:nvPr>
        </p:nvSpPr>
        <p:spPr>
          <a:xfrm>
            <a:off x="373150" y="1904675"/>
            <a:ext cx="31734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Ejemplos sql:</a:t>
            </a:r>
            <a:endParaRPr>
              <a:solidFill>
                <a:srgbClr val="000000"/>
              </a:solidFill>
            </a:endParaRPr>
          </a:p>
        </p:txBody>
      </p:sp>
      <p:graphicFrame>
        <p:nvGraphicFramePr>
          <p:cNvPr id="209" name="Google Shape;209;p27"/>
          <p:cNvGraphicFramePr/>
          <p:nvPr/>
        </p:nvGraphicFramePr>
        <p:xfrm>
          <a:off x="6755050" y="1932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{CE02B240-469F-4404-A903-D839B5115A53}</a:tableStyleId>
              </a:tblPr>
              <a:tblGrid>
                <a:gridCol w="569850"/>
                <a:gridCol w="1582350"/>
              </a:tblGrid>
              <a:tr h="377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AND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X and 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48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X or 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48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NOT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NOT X and 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48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LIKE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nombre like “Damian%”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8"/>
          <p:cNvSpPr txBox="1"/>
          <p:nvPr>
            <p:ph type="title"/>
          </p:nvPr>
        </p:nvSpPr>
        <p:spPr>
          <a:xfrm>
            <a:off x="440825" y="410025"/>
            <a:ext cx="5904600" cy="49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LIKE</a:t>
            </a:r>
            <a:endParaRPr sz="3000"/>
          </a:p>
        </p:txBody>
      </p:sp>
      <p:sp>
        <p:nvSpPr>
          <p:cNvPr id="215" name="Google Shape;215;p28"/>
          <p:cNvSpPr txBox="1"/>
          <p:nvPr>
            <p:ph idx="1" type="body"/>
          </p:nvPr>
        </p:nvSpPr>
        <p:spPr>
          <a:xfrm>
            <a:off x="239950" y="2398200"/>
            <a:ext cx="5736000" cy="1478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6AA84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b="1" lang="es" sz="1200">
                <a:solidFill>
                  <a:srgbClr val="6AA84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'A_Z'</a:t>
            </a:r>
            <a:r>
              <a:rPr lang="es" sz="1200">
                <a:solidFill>
                  <a:srgbClr val="6AA84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    Todas las línea que comience con 'A', otro carácter y termine con 'Z'. </a:t>
            </a:r>
            <a:br>
              <a:rPr lang="es" sz="1200">
                <a:solidFill>
                  <a:srgbClr val="6AA84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s" sz="1200">
                <a:solidFill>
                  <a:srgbClr val="6AA84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--'</a:t>
            </a:r>
            <a:r>
              <a:rPr b="1" lang="es" sz="1200">
                <a:solidFill>
                  <a:srgbClr val="6AA84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AB</a:t>
            </a:r>
            <a:r>
              <a:rPr b="1" lang="es" sz="1200">
                <a:solidFill>
                  <a:srgbClr val="4CAF5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C%</a:t>
            </a:r>
            <a:r>
              <a:rPr lang="es" sz="1200">
                <a:solidFill>
                  <a:srgbClr val="4CAF5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   Todas las líneas que comienzan con 'ABC. </a:t>
            </a:r>
            <a:br>
              <a:rPr lang="es" sz="1200">
                <a:solidFill>
                  <a:srgbClr val="4CAF5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s" sz="1200">
                <a:solidFill>
                  <a:srgbClr val="4CAF5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--</a:t>
            </a:r>
            <a:r>
              <a:rPr b="1" lang="es" sz="1200">
                <a:solidFill>
                  <a:srgbClr val="4CAF5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'%XYZ'</a:t>
            </a:r>
            <a:r>
              <a:rPr lang="es" sz="1200">
                <a:solidFill>
                  <a:srgbClr val="4CAF5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  Todas las líneas que terminan con 'XYZ'.</a:t>
            </a:r>
            <a:br>
              <a:rPr lang="es" sz="1200">
                <a:solidFill>
                  <a:srgbClr val="4CAF5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s" sz="1150">
                <a:solidFill>
                  <a:srgbClr val="4CAF5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--</a:t>
            </a:r>
            <a:r>
              <a:rPr lang="es" sz="1200">
                <a:solidFill>
                  <a:srgbClr val="4CAF5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'</a:t>
            </a:r>
            <a:r>
              <a:rPr b="1" lang="es" sz="1200">
                <a:solidFill>
                  <a:srgbClr val="4CAF5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%AN%' </a:t>
            </a:r>
            <a:r>
              <a:rPr lang="es" sz="1200">
                <a:solidFill>
                  <a:srgbClr val="4CAF5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Todas las líneas que contienen el patrón 'AN'.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FROM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Store_Information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WHERE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Store_name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LIKE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“%AN%”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6" name="Google Shape;216;p28"/>
          <p:cNvSpPr txBox="1"/>
          <p:nvPr>
            <p:ph type="title"/>
          </p:nvPr>
        </p:nvSpPr>
        <p:spPr>
          <a:xfrm>
            <a:off x="418350" y="906900"/>
            <a:ext cx="7142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Nos permite filtrar en campos string comparando un </a:t>
            </a:r>
            <a:r>
              <a:rPr lang="es" sz="1600"/>
              <a:t>patrón</a:t>
            </a:r>
            <a:r>
              <a:rPr lang="es" sz="1600"/>
              <a:t>.</a:t>
            </a:r>
            <a:endParaRPr sz="1600"/>
          </a:p>
        </p:txBody>
      </p:sp>
      <p:sp>
        <p:nvSpPr>
          <p:cNvPr id="217" name="Google Shape;217;p28"/>
          <p:cNvSpPr txBox="1"/>
          <p:nvPr>
            <p:ph type="title"/>
          </p:nvPr>
        </p:nvSpPr>
        <p:spPr>
          <a:xfrm>
            <a:off x="265950" y="4532450"/>
            <a:ext cx="3409200" cy="3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https://www.1keydata.com/es/sql/sql-like.php</a:t>
            </a:r>
            <a:endParaRPr sz="1600"/>
          </a:p>
        </p:txBody>
      </p:sp>
      <p:sp>
        <p:nvSpPr>
          <p:cNvPr id="218" name="Google Shape;218;p28"/>
          <p:cNvSpPr txBox="1"/>
          <p:nvPr>
            <p:ph idx="1" type="body"/>
          </p:nvPr>
        </p:nvSpPr>
        <p:spPr>
          <a:xfrm>
            <a:off x="239950" y="1871100"/>
            <a:ext cx="12978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Ejemplos sql: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19" name="Google Shape;219;p28"/>
          <p:cNvSpPr txBox="1"/>
          <p:nvPr>
            <p:ph idx="1" type="body"/>
          </p:nvPr>
        </p:nvSpPr>
        <p:spPr>
          <a:xfrm>
            <a:off x="6061075" y="2852925"/>
            <a:ext cx="2907600" cy="10179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 u="sng">
                <a:solidFill>
                  <a:srgbClr val="4169E1"/>
                </a:solidFill>
                <a:latin typeface="Arial"/>
                <a:ea typeface="Arial"/>
                <a:cs typeface="Arial"/>
                <a:sym typeface="Arial"/>
              </a:rPr>
              <a:t>Store_Name		Sales	Txn_Date</a:t>
            </a:r>
            <a:endParaRPr b="1" sz="1200" u="sng">
              <a:solidFill>
                <a:srgbClr val="4169E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4169E1"/>
                </a:solidFill>
                <a:latin typeface="Arial"/>
                <a:ea typeface="Arial"/>
                <a:cs typeface="Arial"/>
                <a:sym typeface="Arial"/>
              </a:rPr>
              <a:t>LOS ANGELES	</a:t>
            </a:r>
            <a:r>
              <a:rPr b="1" lang="es" sz="1200">
                <a:solidFill>
                  <a:srgbClr val="4169E1"/>
                </a:solidFill>
                <a:latin typeface="Arial"/>
                <a:ea typeface="Arial"/>
                <a:cs typeface="Arial"/>
                <a:sym typeface="Arial"/>
              </a:rPr>
              <a:t>1500	</a:t>
            </a:r>
            <a:r>
              <a:rPr b="1" lang="es" sz="1200">
                <a:solidFill>
                  <a:srgbClr val="4169E1"/>
                </a:solidFill>
                <a:latin typeface="Arial"/>
                <a:ea typeface="Arial"/>
                <a:cs typeface="Arial"/>
                <a:sym typeface="Arial"/>
              </a:rPr>
              <a:t>05-Jan-1999</a:t>
            </a:r>
            <a:endParaRPr b="1" sz="1200">
              <a:solidFill>
                <a:srgbClr val="4169E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4169E1"/>
                </a:solidFill>
                <a:latin typeface="Arial"/>
                <a:ea typeface="Arial"/>
                <a:cs typeface="Arial"/>
                <a:sym typeface="Arial"/>
              </a:rPr>
              <a:t>SAN DIEGO		</a:t>
            </a:r>
            <a:r>
              <a:rPr b="1" lang="es" sz="1200">
                <a:solidFill>
                  <a:srgbClr val="4169E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lang="es" sz="1200">
                <a:solidFill>
                  <a:srgbClr val="4169E1"/>
                </a:solidFill>
                <a:latin typeface="Arial"/>
                <a:ea typeface="Arial"/>
                <a:cs typeface="Arial"/>
                <a:sym typeface="Arial"/>
              </a:rPr>
              <a:t>50	07-Jan-1999</a:t>
            </a:r>
            <a:endParaRPr b="1" sz="1200">
              <a:solidFill>
                <a:srgbClr val="4169E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rgbClr val="4169E1"/>
                </a:solidFill>
                <a:latin typeface="Arial"/>
                <a:ea typeface="Arial"/>
                <a:cs typeface="Arial"/>
                <a:sym typeface="Arial"/>
              </a:rPr>
              <a:t>SAN FRANCISCO	</a:t>
            </a:r>
            <a:r>
              <a:rPr b="1" lang="es" sz="1200">
                <a:solidFill>
                  <a:srgbClr val="4169E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1" lang="es" sz="1200">
                <a:solidFill>
                  <a:srgbClr val="4169E1"/>
                </a:solidFill>
                <a:latin typeface="Arial"/>
                <a:ea typeface="Arial"/>
                <a:cs typeface="Arial"/>
                <a:sym typeface="Arial"/>
              </a:rPr>
              <a:t>00	08-Jan-1999</a:t>
            </a:r>
            <a:endParaRPr b="1" sz="1200">
              <a:solidFill>
                <a:srgbClr val="4169E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150">
              <a:solidFill>
                <a:srgbClr val="6AA84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0" name="Google Shape;220;p28"/>
          <p:cNvSpPr/>
          <p:nvPr/>
        </p:nvSpPr>
        <p:spPr>
          <a:xfrm>
            <a:off x="6097550" y="2474400"/>
            <a:ext cx="288600" cy="19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8"/>
          <p:cNvSpPr txBox="1"/>
          <p:nvPr>
            <p:ph idx="1" type="body"/>
          </p:nvPr>
        </p:nvSpPr>
        <p:spPr>
          <a:xfrm>
            <a:off x="6507750" y="2332400"/>
            <a:ext cx="12978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Resultado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440825" y="410025"/>
            <a:ext cx="5904600" cy="49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ORDER BY</a:t>
            </a:r>
            <a:endParaRPr sz="3000"/>
          </a:p>
        </p:txBody>
      </p:sp>
      <p:sp>
        <p:nvSpPr>
          <p:cNvPr id="227" name="Google Shape;227;p29"/>
          <p:cNvSpPr txBox="1"/>
          <p:nvPr>
            <p:ph idx="1" type="body"/>
          </p:nvPr>
        </p:nvSpPr>
        <p:spPr>
          <a:xfrm>
            <a:off x="239950" y="2322000"/>
            <a:ext cx="3435300" cy="791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column1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column2, …</a:t>
            </a:r>
            <a:b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table_name</a:t>
            </a:r>
            <a:b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ORDER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BY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column1, column2, ...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ASC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|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DESC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8" name="Google Shape;228;p29"/>
          <p:cNvSpPr txBox="1"/>
          <p:nvPr>
            <p:ph type="title"/>
          </p:nvPr>
        </p:nvSpPr>
        <p:spPr>
          <a:xfrm>
            <a:off x="418350" y="906900"/>
            <a:ext cx="7142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Permite ordenar el resultado de un </a:t>
            </a:r>
            <a:r>
              <a:rPr b="1" lang="es" sz="1600"/>
              <a:t>select * from &lt;table&gt;;</a:t>
            </a:r>
            <a:endParaRPr b="1" sz="1600"/>
          </a:p>
        </p:txBody>
      </p:sp>
      <p:sp>
        <p:nvSpPr>
          <p:cNvPr id="229" name="Google Shape;229;p29"/>
          <p:cNvSpPr txBox="1"/>
          <p:nvPr>
            <p:ph type="title"/>
          </p:nvPr>
        </p:nvSpPr>
        <p:spPr>
          <a:xfrm>
            <a:off x="265950" y="4532450"/>
            <a:ext cx="3409200" cy="3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https://www.w3schools.com/sql/sql_orderby.asp</a:t>
            </a:r>
            <a:endParaRPr sz="1600"/>
          </a:p>
        </p:txBody>
      </p:sp>
      <p:sp>
        <p:nvSpPr>
          <p:cNvPr id="230" name="Google Shape;230;p29"/>
          <p:cNvSpPr txBox="1"/>
          <p:nvPr>
            <p:ph idx="1" type="body"/>
          </p:nvPr>
        </p:nvSpPr>
        <p:spPr>
          <a:xfrm>
            <a:off x="239950" y="1871100"/>
            <a:ext cx="12978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Ejemplos sql: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31" name="Google Shape;231;p29"/>
          <p:cNvSpPr txBox="1"/>
          <p:nvPr>
            <p:ph idx="1" type="body"/>
          </p:nvPr>
        </p:nvSpPr>
        <p:spPr>
          <a:xfrm>
            <a:off x="206375" y="3182800"/>
            <a:ext cx="30321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Por defecto siempre es ascendente: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32" name="Google Shape;232;p29"/>
          <p:cNvSpPr txBox="1"/>
          <p:nvPr>
            <p:ph idx="1" type="body"/>
          </p:nvPr>
        </p:nvSpPr>
        <p:spPr>
          <a:xfrm>
            <a:off x="311775" y="3574300"/>
            <a:ext cx="3435300" cy="791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nombre, sueldo</a:t>
            </a:r>
            <a:b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empleados</a:t>
            </a:r>
            <a:b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ORDER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BY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sueldo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3" name="Google Shape;233;p29"/>
          <p:cNvSpPr txBox="1"/>
          <p:nvPr>
            <p:ph idx="1" type="body"/>
          </p:nvPr>
        </p:nvSpPr>
        <p:spPr>
          <a:xfrm>
            <a:off x="4295950" y="2126250"/>
            <a:ext cx="17943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Orden descendente: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34" name="Google Shape;234;p29"/>
          <p:cNvSpPr txBox="1"/>
          <p:nvPr>
            <p:ph idx="1" type="body"/>
          </p:nvPr>
        </p:nvSpPr>
        <p:spPr>
          <a:xfrm>
            <a:off x="4325150" y="2517750"/>
            <a:ext cx="3435300" cy="791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nombre,sueldo</a:t>
            </a:r>
            <a:b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empleados</a:t>
            </a:r>
            <a:b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ORDER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BY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sueldo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DESC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35" name="Google Shape;235;p29"/>
          <p:cNvSpPr txBox="1"/>
          <p:nvPr>
            <p:ph idx="1" type="body"/>
          </p:nvPr>
        </p:nvSpPr>
        <p:spPr>
          <a:xfrm>
            <a:off x="4295950" y="3421650"/>
            <a:ext cx="17943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Mezclando: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36" name="Google Shape;236;p29"/>
          <p:cNvSpPr txBox="1"/>
          <p:nvPr>
            <p:ph idx="1" type="body"/>
          </p:nvPr>
        </p:nvSpPr>
        <p:spPr>
          <a:xfrm>
            <a:off x="4325150" y="3813150"/>
            <a:ext cx="3435300" cy="791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0000CD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SELECT</a:t>
            </a:r>
            <a:r>
              <a:rPr lang="es" sz="1100">
                <a:solidFill>
                  <a:srgbClr val="4B4B4B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 sale_date, product_id, quantity</a:t>
            </a:r>
            <a:br>
              <a:rPr lang="es" sz="1100">
                <a:solidFill>
                  <a:srgbClr val="4B4B4B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00">
                <a:solidFill>
                  <a:srgbClr val="0000CD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s" sz="1100">
                <a:solidFill>
                  <a:srgbClr val="4B4B4B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 sales</a:t>
            </a:r>
            <a:br>
              <a:rPr lang="es" sz="1100">
                <a:solidFill>
                  <a:srgbClr val="4B4B4B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00">
                <a:solidFill>
                  <a:srgbClr val="0000CD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ORDER</a:t>
            </a:r>
            <a:r>
              <a:rPr lang="es" sz="1100">
                <a:solidFill>
                  <a:srgbClr val="4B4B4B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00">
                <a:solidFill>
                  <a:srgbClr val="0000CD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BY</a:t>
            </a:r>
            <a:r>
              <a:rPr lang="es" sz="1100">
                <a:solidFill>
                  <a:srgbClr val="4B4B4B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 sale_date </a:t>
            </a:r>
            <a:r>
              <a:rPr lang="es" sz="1100">
                <a:solidFill>
                  <a:srgbClr val="0000CD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ASC</a:t>
            </a:r>
            <a:r>
              <a:rPr lang="es" sz="1100">
                <a:solidFill>
                  <a:srgbClr val="4B4B4B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, product_id </a:t>
            </a:r>
            <a:r>
              <a:rPr lang="es" sz="1100">
                <a:solidFill>
                  <a:srgbClr val="4169E1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DESC</a:t>
            </a:r>
            <a:r>
              <a:rPr lang="es" sz="1100">
                <a:solidFill>
                  <a:srgbClr val="4B4B4B"/>
                </a:solidFill>
                <a:highlight>
                  <a:srgbClr val="FCFCFC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00">
              <a:solidFill>
                <a:srgbClr val="4B4B4B"/>
              </a:solidFill>
              <a:highlight>
                <a:srgbClr val="FCFCF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>
            <p:ph type="ctrTitle"/>
          </p:nvPr>
        </p:nvSpPr>
        <p:spPr>
          <a:xfrm>
            <a:off x="390525" y="1819275"/>
            <a:ext cx="32958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Relaciones</a:t>
            </a:r>
            <a:endParaRPr/>
          </a:p>
        </p:txBody>
      </p:sp>
      <p:sp>
        <p:nvSpPr>
          <p:cNvPr id="242" name="Google Shape;242;p30"/>
          <p:cNvSpPr txBox="1"/>
          <p:nvPr>
            <p:ph idx="1" type="subTitle"/>
          </p:nvPr>
        </p:nvSpPr>
        <p:spPr>
          <a:xfrm>
            <a:off x="390525" y="2636725"/>
            <a:ext cx="61026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 la esencia de los sistema de BD relacionales.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Relaciones</a:t>
            </a:r>
            <a:endParaRPr/>
          </a:p>
        </p:txBody>
      </p:sp>
      <p:sp>
        <p:nvSpPr>
          <p:cNvPr id="248" name="Google Shape;248;p31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s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1 a 1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s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1 a muchos 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i="1" lang="es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Muchos a muchos</a:t>
            </a:r>
            <a:endParaRPr b="1" i="1" sz="18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3364100" y="1450675"/>
            <a:ext cx="1087800" cy="23769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sta lateral en primer plano de una mano pulsando el botón de un mezclador de audio" id="75" name="Google Shape;75;p14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Agenda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" name="Google Shape;77;p14"/>
          <p:cNvSpPr txBox="1"/>
          <p:nvPr>
            <p:ph idx="2" type="body"/>
          </p:nvPr>
        </p:nvSpPr>
        <p:spPr>
          <a:xfrm>
            <a:off x="4952900" y="192700"/>
            <a:ext cx="3837000" cy="47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s" sz="1500"/>
              <a:t>Introducción a </a:t>
            </a:r>
            <a:r>
              <a:rPr b="1" lang="es" sz="1500"/>
              <a:t>SQL ANSI</a:t>
            </a:r>
            <a:br>
              <a:rPr b="1" lang="es" sz="1500"/>
            </a:br>
            <a:r>
              <a:rPr b="1" lang="es" sz="1500"/>
              <a:t>- </a:t>
            </a:r>
            <a:r>
              <a:rPr lang="es" sz="1500"/>
              <a:t>Motores BD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s" sz="1900"/>
              <a:t>Comandos</a:t>
            </a:r>
            <a:endParaRPr sz="19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Create table</a:t>
            </a:r>
            <a:br>
              <a:rPr lang="es"/>
            </a:br>
            <a:r>
              <a:rPr lang="es"/>
              <a:t>- Concepto PK y FK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Insert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s"/>
              <a:t>Select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Distinct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Operadores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Aritméticos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Lógicos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Comparación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Like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s"/>
              <a:t>Order by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s"/>
              <a:t>Relaciones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s"/>
              <a:t>1 a1 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s"/>
              <a:t>1 a N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s"/>
              <a:t>N a 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1 a 1</a:t>
            </a:r>
            <a:endParaRPr sz="2800"/>
          </a:p>
        </p:txBody>
      </p:sp>
      <p:sp>
        <p:nvSpPr>
          <p:cNvPr id="255" name="Google Shape;255;p32"/>
          <p:cNvSpPr txBox="1"/>
          <p:nvPr>
            <p:ph idx="1" type="body"/>
          </p:nvPr>
        </p:nvSpPr>
        <p:spPr>
          <a:xfrm>
            <a:off x="226075" y="1311200"/>
            <a:ext cx="2808000" cy="8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Para seguir leyendo:</a:t>
            </a:r>
            <a:br>
              <a:rPr lang="es" sz="1600"/>
            </a:br>
            <a:r>
              <a:rPr lang="es" sz="11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https://fmhelp.filemaker.com/help/18/fmp/es/index.html#page/FMP_Help%2Fone-to-one-relationships.html%23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6" name="Google Shape;25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6800" y="649250"/>
            <a:ext cx="4615075" cy="1617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2"/>
          <p:cNvSpPr txBox="1"/>
          <p:nvPr>
            <p:ph idx="1" type="body"/>
          </p:nvPr>
        </p:nvSpPr>
        <p:spPr>
          <a:xfrm>
            <a:off x="4031475" y="2432800"/>
            <a:ext cx="45342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Un estudiante tiene una </a:t>
            </a:r>
            <a:r>
              <a:rPr lang="es">
                <a:solidFill>
                  <a:srgbClr val="000000"/>
                </a:solidFill>
              </a:rPr>
              <a:t>única</a:t>
            </a:r>
            <a:r>
              <a:rPr lang="es">
                <a:solidFill>
                  <a:srgbClr val="000000"/>
                </a:solidFill>
              </a:rPr>
              <a:t> ciudad y </a:t>
            </a:r>
            <a:r>
              <a:rPr lang="es">
                <a:solidFill>
                  <a:srgbClr val="000000"/>
                </a:solidFill>
              </a:rPr>
              <a:t>teléfono</a:t>
            </a:r>
            <a:r>
              <a:rPr lang="es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8" name="Google Shape;258;p32"/>
          <p:cNvSpPr txBox="1"/>
          <p:nvPr>
            <p:ph idx="1" type="body"/>
          </p:nvPr>
        </p:nvSpPr>
        <p:spPr>
          <a:xfrm>
            <a:off x="4031475" y="3347200"/>
            <a:ext cx="45342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s">
                <a:solidFill>
                  <a:srgbClr val="000000"/>
                </a:solidFill>
              </a:rPr>
              <a:t>Una persona tiene un </a:t>
            </a:r>
            <a:r>
              <a:rPr lang="es">
                <a:solidFill>
                  <a:srgbClr val="000000"/>
                </a:solidFill>
              </a:rPr>
              <a:t>único</a:t>
            </a:r>
            <a:r>
              <a:rPr lang="es">
                <a:solidFill>
                  <a:srgbClr val="000000"/>
                </a:solidFill>
              </a:rPr>
              <a:t> padre.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9" name="Google Shape;259;p32"/>
          <p:cNvSpPr txBox="1"/>
          <p:nvPr>
            <p:ph idx="1" type="body"/>
          </p:nvPr>
        </p:nvSpPr>
        <p:spPr>
          <a:xfrm>
            <a:off x="4031475" y="3042400"/>
            <a:ext cx="16359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000000"/>
                </a:solidFill>
              </a:rPr>
              <a:t>Otro ejemplos 1 a 1: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60" name="Google Shape;260;p32"/>
          <p:cNvSpPr txBox="1"/>
          <p:nvPr>
            <p:ph idx="1" type="body"/>
          </p:nvPr>
        </p:nvSpPr>
        <p:spPr>
          <a:xfrm>
            <a:off x="4031475" y="3652000"/>
            <a:ext cx="45342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s">
                <a:solidFill>
                  <a:srgbClr val="000000"/>
                </a:solidFill>
              </a:rPr>
              <a:t>Un empleado tiene una </a:t>
            </a:r>
            <a:r>
              <a:rPr lang="es">
                <a:solidFill>
                  <a:srgbClr val="000000"/>
                </a:solidFill>
              </a:rPr>
              <a:t>única</a:t>
            </a:r>
            <a:r>
              <a:rPr lang="es">
                <a:solidFill>
                  <a:srgbClr val="000000"/>
                </a:solidFill>
              </a:rPr>
              <a:t> computadora.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1 a N (muchos)</a:t>
            </a:r>
            <a:endParaRPr sz="2800"/>
          </a:p>
        </p:txBody>
      </p:sp>
      <p:sp>
        <p:nvSpPr>
          <p:cNvPr id="266" name="Google Shape;266;p33"/>
          <p:cNvSpPr txBox="1"/>
          <p:nvPr>
            <p:ph idx="1" type="body"/>
          </p:nvPr>
        </p:nvSpPr>
        <p:spPr>
          <a:xfrm>
            <a:off x="226075" y="1311200"/>
            <a:ext cx="2808000" cy="10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Para seguir leyendo:</a:t>
            </a:r>
            <a:br>
              <a:rPr lang="es" sz="1600"/>
            </a:br>
            <a:r>
              <a:rPr lang="es" sz="11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https://fmhelp.filemaker.com/help/18/fmp/es/index.html#page/FMP_Help%2Fone-to-many-relationships.html%23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7" name="Google Shape;267;p33"/>
          <p:cNvSpPr txBox="1"/>
          <p:nvPr>
            <p:ph idx="1" type="body"/>
          </p:nvPr>
        </p:nvSpPr>
        <p:spPr>
          <a:xfrm>
            <a:off x="3879075" y="2204200"/>
            <a:ext cx="45342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Un cliente hace muchos pedidos.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8" name="Google Shape;268;p33"/>
          <p:cNvSpPr txBox="1"/>
          <p:nvPr>
            <p:ph idx="1" type="body"/>
          </p:nvPr>
        </p:nvSpPr>
        <p:spPr>
          <a:xfrm>
            <a:off x="4031475" y="2966200"/>
            <a:ext cx="45342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s">
                <a:solidFill>
                  <a:srgbClr val="000000"/>
                </a:solidFill>
              </a:rPr>
              <a:t>Una persona tiene muchos amigos</a:t>
            </a:r>
            <a:r>
              <a:rPr lang="es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9" name="Google Shape;269;p33"/>
          <p:cNvSpPr txBox="1"/>
          <p:nvPr>
            <p:ph idx="1" type="body"/>
          </p:nvPr>
        </p:nvSpPr>
        <p:spPr>
          <a:xfrm>
            <a:off x="3955275" y="2585200"/>
            <a:ext cx="16359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000000"/>
                </a:solidFill>
              </a:rPr>
              <a:t>Otro ejemplos 1 a N: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70" name="Google Shape;270;p33"/>
          <p:cNvSpPr txBox="1"/>
          <p:nvPr>
            <p:ph idx="1" type="body"/>
          </p:nvPr>
        </p:nvSpPr>
        <p:spPr>
          <a:xfrm>
            <a:off x="4031475" y="3271000"/>
            <a:ext cx="45342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s">
                <a:solidFill>
                  <a:srgbClr val="000000"/>
                </a:solidFill>
              </a:rPr>
              <a:t>Un empleado cobra muchos sueldos.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71" name="Google Shape;27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9075" y="357800"/>
            <a:ext cx="4474076" cy="166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/>
          <p:nvPr>
            <p:ph type="title"/>
          </p:nvPr>
        </p:nvSpPr>
        <p:spPr>
          <a:xfrm>
            <a:off x="226075" y="758175"/>
            <a:ext cx="2808000" cy="85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N</a:t>
            </a:r>
            <a:r>
              <a:rPr lang="es" sz="2800"/>
              <a:t> a N</a:t>
            </a:r>
            <a:br>
              <a:rPr lang="es" sz="2800"/>
            </a:br>
            <a:r>
              <a:rPr lang="es" sz="2300"/>
              <a:t>(muchos a muchos)</a:t>
            </a:r>
            <a:endParaRPr sz="2300"/>
          </a:p>
        </p:txBody>
      </p:sp>
      <p:sp>
        <p:nvSpPr>
          <p:cNvPr id="277" name="Google Shape;277;p34"/>
          <p:cNvSpPr txBox="1"/>
          <p:nvPr>
            <p:ph idx="1" type="body"/>
          </p:nvPr>
        </p:nvSpPr>
        <p:spPr>
          <a:xfrm>
            <a:off x="226075" y="1692200"/>
            <a:ext cx="2808000" cy="10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Para seguir leyendo:</a:t>
            </a:r>
            <a:br>
              <a:rPr lang="es" sz="1600"/>
            </a:br>
            <a:r>
              <a:rPr lang="es" sz="11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https://fmhelp.filemaker.com/help/18/fmp/es/index.html#page/FMP_Help%2Fmany-to-many-relationships.html%23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8" name="Google Shape;278;p34"/>
          <p:cNvSpPr txBox="1"/>
          <p:nvPr>
            <p:ph idx="1" type="body"/>
          </p:nvPr>
        </p:nvSpPr>
        <p:spPr>
          <a:xfrm>
            <a:off x="3428025" y="2280400"/>
            <a:ext cx="36825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s">
                <a:solidFill>
                  <a:srgbClr val="000000"/>
                </a:solidFill>
              </a:rPr>
              <a:t>Un estudiante asiste a muchas clases.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79" name="Google Shape;279;p34"/>
          <p:cNvSpPr txBox="1"/>
          <p:nvPr>
            <p:ph idx="1" type="body"/>
          </p:nvPr>
        </p:nvSpPr>
        <p:spPr>
          <a:xfrm>
            <a:off x="3650475" y="3652000"/>
            <a:ext cx="5300400" cy="5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s">
                <a:solidFill>
                  <a:srgbClr val="000000"/>
                </a:solidFill>
              </a:rPr>
              <a:t>Un inquilino alquila muchos deptos y un depto es alquilado por varios inquilinos</a:t>
            </a:r>
            <a:r>
              <a:rPr lang="es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80" name="Google Shape;280;p34"/>
          <p:cNvSpPr txBox="1"/>
          <p:nvPr>
            <p:ph idx="1" type="body"/>
          </p:nvPr>
        </p:nvSpPr>
        <p:spPr>
          <a:xfrm>
            <a:off x="3574275" y="3271000"/>
            <a:ext cx="16359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000000"/>
                </a:solidFill>
              </a:rPr>
              <a:t>Otro ejemplos N a N: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281" name="Google Shape;281;p34"/>
          <p:cNvSpPr txBox="1"/>
          <p:nvPr>
            <p:ph idx="1" type="body"/>
          </p:nvPr>
        </p:nvSpPr>
        <p:spPr>
          <a:xfrm>
            <a:off x="3650475" y="4261600"/>
            <a:ext cx="4816800" cy="5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s">
                <a:solidFill>
                  <a:srgbClr val="000000"/>
                </a:solidFill>
              </a:rPr>
              <a:t>Un empleado tuvo muchos trabajos y un trabajo muchos empleados.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82" name="Google Shape;28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6613" y="277900"/>
            <a:ext cx="4979124" cy="1759508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4"/>
          <p:cNvSpPr txBox="1"/>
          <p:nvPr>
            <p:ph idx="1" type="body"/>
          </p:nvPr>
        </p:nvSpPr>
        <p:spPr>
          <a:xfrm>
            <a:off x="3428025" y="2661400"/>
            <a:ext cx="5260500" cy="3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b="1" lang="es">
                <a:solidFill>
                  <a:srgbClr val="000000"/>
                </a:solidFill>
              </a:rPr>
              <a:t>Se agrega una tabla adicional para guardar las PK de ambas tablas.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7050" y="152400"/>
            <a:ext cx="5975601" cy="442195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5"/>
          <p:cNvSpPr txBox="1"/>
          <p:nvPr/>
        </p:nvSpPr>
        <p:spPr>
          <a:xfrm>
            <a:off x="1569400" y="4650550"/>
            <a:ext cx="63693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https://www.raulprietofernandez.net/blog/bases-de-datos/como-funcionan-los-principales-sql-joins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400" y="152400"/>
            <a:ext cx="686881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52400"/>
            <a:ext cx="860113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1 a 1</a:t>
            </a:r>
            <a:endParaRPr sz="2800"/>
          </a:p>
        </p:txBody>
      </p:sp>
      <p:sp>
        <p:nvSpPr>
          <p:cNvPr id="305" name="Google Shape;305;p38"/>
          <p:cNvSpPr txBox="1"/>
          <p:nvPr>
            <p:ph idx="1" type="body"/>
          </p:nvPr>
        </p:nvSpPr>
        <p:spPr>
          <a:xfrm>
            <a:off x="226075" y="1311200"/>
            <a:ext cx="2808000" cy="8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Para seguir leyendo:</a:t>
            </a:r>
            <a:br>
              <a:rPr lang="es" sz="1600"/>
            </a:br>
            <a:r>
              <a:rPr lang="es" sz="11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https://fmhelp.filemaker.com/help/18/fmp/es/index.html#page/FMP_Help%2Fone-to-one-relationships.html%23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6" name="Google Shape;306;p38"/>
          <p:cNvSpPr txBox="1"/>
          <p:nvPr>
            <p:ph idx="1" type="body"/>
          </p:nvPr>
        </p:nvSpPr>
        <p:spPr>
          <a:xfrm>
            <a:off x="3556250" y="1004600"/>
            <a:ext cx="5424900" cy="19992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 e.idestudiante, </a:t>
            </a:r>
            <a:b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e.apellidos,</a:t>
            </a:r>
            <a:b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e.nombre,</a:t>
            </a:r>
            <a:b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	  c.ciudad,</a:t>
            </a:r>
            <a:b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c.telefono</a:t>
            </a:r>
            <a:b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 estudiantes    as e</a:t>
            </a:r>
            <a:b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inner join contacto as c on c.idestudiante = e.idestudiante;</a:t>
            </a:r>
            <a:endParaRPr sz="125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1 a N</a:t>
            </a:r>
            <a:endParaRPr sz="2800"/>
          </a:p>
        </p:txBody>
      </p:sp>
      <p:sp>
        <p:nvSpPr>
          <p:cNvPr id="312" name="Google Shape;312;p39"/>
          <p:cNvSpPr txBox="1"/>
          <p:nvPr>
            <p:ph idx="1" type="body"/>
          </p:nvPr>
        </p:nvSpPr>
        <p:spPr>
          <a:xfrm>
            <a:off x="226075" y="1311200"/>
            <a:ext cx="2808000" cy="8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Para seguir leyendo:</a:t>
            </a:r>
            <a:br>
              <a:rPr lang="es" sz="1600"/>
            </a:br>
            <a:r>
              <a:rPr lang="es" sz="11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https://fmhelp.filemaker.com/help/18/fmp/es/index.html#page/FMP_Help%2Fone-to-one-relationships.html%23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3" name="Google Shape;313;p39"/>
          <p:cNvSpPr txBox="1"/>
          <p:nvPr>
            <p:ph idx="1" type="body"/>
          </p:nvPr>
        </p:nvSpPr>
        <p:spPr>
          <a:xfrm>
            <a:off x="3840200" y="1500800"/>
            <a:ext cx="4944000" cy="15810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c.idcliente,</a:t>
            </a:r>
            <a:b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c.nombre,</a:t>
            </a:r>
            <a:b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p.idpedido,</a:t>
            </a:r>
            <a:b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p.idcliente</a:t>
            </a:r>
            <a:b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  clientes as c</a:t>
            </a:r>
            <a:b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2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inner join pedidos as p on p.idcliente = c.idcliente;</a:t>
            </a:r>
            <a:endParaRPr sz="125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N</a:t>
            </a:r>
            <a:r>
              <a:rPr lang="es" sz="2800"/>
              <a:t> a N</a:t>
            </a:r>
            <a:endParaRPr sz="2800"/>
          </a:p>
        </p:txBody>
      </p:sp>
      <p:sp>
        <p:nvSpPr>
          <p:cNvPr id="319" name="Google Shape;319;p40"/>
          <p:cNvSpPr txBox="1"/>
          <p:nvPr>
            <p:ph idx="1" type="body"/>
          </p:nvPr>
        </p:nvSpPr>
        <p:spPr>
          <a:xfrm>
            <a:off x="226075" y="1311200"/>
            <a:ext cx="2808000" cy="8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Para seguir leyendo:</a:t>
            </a:r>
            <a:br>
              <a:rPr lang="es" sz="1600"/>
            </a:br>
            <a:r>
              <a:rPr lang="es" sz="11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https://fmhelp.filemaker.com/help/18/fmp/es/index.html#page/FMP_Help%2Fone-to-one-relationships.html%23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0" name="Google Shape;320;p40"/>
          <p:cNvSpPr txBox="1"/>
          <p:nvPr>
            <p:ph idx="1" type="body"/>
          </p:nvPr>
        </p:nvSpPr>
        <p:spPr>
          <a:xfrm>
            <a:off x="3658425" y="1084950"/>
            <a:ext cx="5332500" cy="26220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select e.idestudiante,</a:t>
            </a:r>
            <a:b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e.apellido,</a:t>
            </a:r>
            <a:b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e.nombre,</a:t>
            </a:r>
            <a:b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c.idclase,</a:t>
            </a:r>
            <a:b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c.titulo,</a:t>
            </a:r>
            <a:b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c.descripcion</a:t>
            </a:r>
            <a:b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 estudiantes e</a:t>
            </a:r>
            <a:b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inner join matriculas as m </a:t>
            </a:r>
            <a:b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on m.idestudiante = e.idestudiante</a:t>
            </a:r>
            <a:b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3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inner join clases as c on c.idclase=m.idclase;</a:t>
            </a:r>
            <a:endParaRPr sz="135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5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Ejercicio</a:t>
            </a:r>
            <a:endParaRPr sz="2800"/>
          </a:p>
        </p:txBody>
      </p:sp>
      <p:pic>
        <p:nvPicPr>
          <p:cNvPr id="326" name="Google Shape;32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1925" y="910000"/>
            <a:ext cx="5646026" cy="398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SQL ANSI</a:t>
            </a:r>
            <a:endParaRPr sz="2800"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226075" y="1311200"/>
            <a:ext cx="2808000" cy="19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Para seguir leyendo:</a:t>
            </a:r>
            <a:br>
              <a:rPr lang="es" sz="1600"/>
            </a:br>
            <a:r>
              <a:rPr lang="es" sz="11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https://es.slideshare.net/MarthaLechuga/ansi-sql-9291813</a:t>
            </a:r>
            <a:br>
              <a:rPr lang="es">
                <a:solidFill>
                  <a:srgbClr val="FFFFFF"/>
                </a:solidFill>
              </a:rPr>
            </a:br>
            <a:br>
              <a:rPr lang="es">
                <a:solidFill>
                  <a:srgbClr val="FFFFFF"/>
                </a:solidFill>
              </a:rPr>
            </a:br>
            <a:r>
              <a:rPr lang="es" sz="11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https://prezi.com/qazfukntzplr/ansi-sql-y-sus-variaciones/</a:t>
            </a:r>
            <a:br>
              <a:rPr lang="es">
                <a:solidFill>
                  <a:srgbClr val="FFFFFF"/>
                </a:solidFill>
              </a:rPr>
            </a:br>
            <a:br>
              <a:rPr lang="es">
                <a:solidFill>
                  <a:srgbClr val="FFFFFF"/>
                </a:solidFill>
              </a:rPr>
            </a:br>
            <a:r>
              <a:rPr lang="es" sz="11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http://www.coninteres.es/sql/material/Estandares_ANSI-SQL.pdf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3527700" y="207925"/>
            <a:ext cx="5349300" cy="47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b="1" lang="es" sz="1600">
                <a:solidFill>
                  <a:srgbClr val="000000"/>
                </a:solidFill>
              </a:rPr>
              <a:t>En un standard SQL creado en el año 1986</a:t>
            </a:r>
            <a:endParaRPr b="1"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s" sz="1600">
                <a:solidFill>
                  <a:srgbClr val="000000"/>
                </a:solidFill>
              </a:rPr>
              <a:t>Podemos escribir comandos </a:t>
            </a:r>
            <a:r>
              <a:rPr b="1" lang="es" sz="1600">
                <a:solidFill>
                  <a:srgbClr val="000000"/>
                </a:solidFill>
              </a:rPr>
              <a:t>sql de la misma forma</a:t>
            </a:r>
            <a:r>
              <a:rPr lang="es" sz="1600">
                <a:solidFill>
                  <a:srgbClr val="000000"/>
                </a:solidFill>
              </a:rPr>
              <a:t> en todos los motores de BD comerciales.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lang="es" sz="1600">
                <a:solidFill>
                  <a:srgbClr val="000000"/>
                </a:solidFill>
              </a:rPr>
              <a:t>Se divide en 3 partes:</a:t>
            </a:r>
            <a:br>
              <a:rPr lang="es" sz="1600">
                <a:solidFill>
                  <a:srgbClr val="000000"/>
                </a:solidFill>
              </a:rPr>
            </a:br>
            <a:endParaRPr sz="400">
              <a:solidFill>
                <a:srgbClr val="000000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-"/>
            </a:pPr>
            <a:r>
              <a:rPr b="1" lang="es" sz="1600">
                <a:solidFill>
                  <a:srgbClr val="4A86E8"/>
                </a:solidFill>
              </a:rPr>
              <a:t>DDL</a:t>
            </a:r>
            <a:r>
              <a:rPr lang="es" sz="1600">
                <a:solidFill>
                  <a:srgbClr val="000000"/>
                </a:solidFill>
              </a:rPr>
              <a:t>: “Data definition language”</a:t>
            </a:r>
            <a:br>
              <a:rPr lang="es" sz="1600">
                <a:solidFill>
                  <a:srgbClr val="000000"/>
                </a:solidFill>
              </a:rPr>
            </a:br>
            <a:r>
              <a:rPr lang="es" sz="1600">
                <a:solidFill>
                  <a:srgbClr val="000000"/>
                </a:solidFill>
              </a:rPr>
              <a:t>Instrucciones para definir un esquema de bd.</a:t>
            </a:r>
            <a:br>
              <a:rPr lang="es" sz="1600">
                <a:solidFill>
                  <a:srgbClr val="000000"/>
                </a:solidFill>
              </a:rPr>
            </a:br>
            <a:r>
              <a:rPr b="1" lang="es" sz="1600">
                <a:solidFill>
                  <a:srgbClr val="4A86E8"/>
                </a:solidFill>
              </a:rPr>
              <a:t>CREATE / ALTER / DROP</a:t>
            </a:r>
            <a:br>
              <a:rPr b="1" lang="es" sz="1600">
                <a:solidFill>
                  <a:srgbClr val="4A86E8"/>
                </a:solidFill>
              </a:rPr>
            </a:br>
            <a:endParaRPr b="1" sz="1600">
              <a:solidFill>
                <a:srgbClr val="4A86E8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</a:pPr>
            <a:r>
              <a:rPr b="1" lang="es" sz="1600">
                <a:solidFill>
                  <a:srgbClr val="4A86E8"/>
                </a:solidFill>
              </a:rPr>
              <a:t>DML</a:t>
            </a:r>
            <a:r>
              <a:rPr lang="es" sz="1600">
                <a:solidFill>
                  <a:srgbClr val="000000"/>
                </a:solidFill>
              </a:rPr>
              <a:t>: “Data manipulation language”</a:t>
            </a:r>
            <a:br>
              <a:rPr lang="es" sz="1600">
                <a:solidFill>
                  <a:srgbClr val="000000"/>
                </a:solidFill>
              </a:rPr>
            </a:br>
            <a:r>
              <a:rPr lang="es" sz="1600">
                <a:solidFill>
                  <a:srgbClr val="000000"/>
                </a:solidFill>
              </a:rPr>
              <a:t>Instrucciones para definir un esquema de bd.</a:t>
            </a:r>
            <a:br>
              <a:rPr lang="es" sz="1600">
                <a:solidFill>
                  <a:srgbClr val="000000"/>
                </a:solidFill>
              </a:rPr>
            </a:br>
            <a:r>
              <a:rPr b="1" lang="es" sz="1600">
                <a:solidFill>
                  <a:srgbClr val="4A86E8"/>
                </a:solidFill>
              </a:rPr>
              <a:t>INSERT / DELETE / UPDATE / COMMIT  / ROLLBACK</a:t>
            </a:r>
            <a:br>
              <a:rPr b="1" lang="es" sz="1600">
                <a:solidFill>
                  <a:srgbClr val="4A86E8"/>
                </a:solidFill>
              </a:rPr>
            </a:br>
            <a:endParaRPr b="1" sz="1600">
              <a:solidFill>
                <a:srgbClr val="4A86E8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600"/>
              <a:buChar char="-"/>
            </a:pPr>
            <a:r>
              <a:rPr b="1" lang="es" sz="1600">
                <a:solidFill>
                  <a:srgbClr val="4A86E8"/>
                </a:solidFill>
              </a:rPr>
              <a:t>CDL:</a:t>
            </a:r>
            <a:r>
              <a:rPr lang="es" sz="1600">
                <a:solidFill>
                  <a:srgbClr val="4A86E8"/>
                </a:solidFill>
              </a:rPr>
              <a:t> </a:t>
            </a:r>
            <a:r>
              <a:rPr lang="es" sz="1600">
                <a:solidFill>
                  <a:srgbClr val="000000"/>
                </a:solidFill>
              </a:rPr>
              <a:t>“Control data language”</a:t>
            </a:r>
            <a:br>
              <a:rPr lang="es" sz="1600">
                <a:solidFill>
                  <a:srgbClr val="000000"/>
                </a:solidFill>
              </a:rPr>
            </a:br>
            <a:r>
              <a:rPr lang="es" sz="1600">
                <a:solidFill>
                  <a:srgbClr val="000000"/>
                </a:solidFill>
              </a:rPr>
              <a:t>Instrucciones para dar y revocar permisos. </a:t>
            </a:r>
            <a:r>
              <a:rPr b="1" lang="es" sz="1600">
                <a:solidFill>
                  <a:srgbClr val="4A86E8"/>
                </a:solidFill>
              </a:rPr>
              <a:t>GRANT / REVOKE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2"/>
          <p:cNvSpPr txBox="1"/>
          <p:nvPr>
            <p:ph type="title"/>
          </p:nvPr>
        </p:nvSpPr>
        <p:spPr>
          <a:xfrm>
            <a:off x="815600" y="2022875"/>
            <a:ext cx="1642500" cy="58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Ejercicio</a:t>
            </a:r>
            <a:endParaRPr sz="2800"/>
          </a:p>
        </p:txBody>
      </p:sp>
      <p:sp>
        <p:nvSpPr>
          <p:cNvPr id="332" name="Google Shape;332;p42"/>
          <p:cNvSpPr txBox="1"/>
          <p:nvPr/>
        </p:nvSpPr>
        <p:spPr>
          <a:xfrm>
            <a:off x="4038450" y="1581575"/>
            <a:ext cx="4761600" cy="16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/>
              <a:t>Se necesita conocer todos los usuarios que tengan permisos al atributo “ALTA” (Cod_atributo) del proceso de “ABM de Legajos” (Cod_Proceso) y para la empresa “Nor Sur” (Cod_empresa)</a:t>
            </a:r>
            <a:endParaRPr sz="17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Ejercicio</a:t>
            </a:r>
            <a:endParaRPr sz="2800"/>
          </a:p>
        </p:txBody>
      </p:sp>
      <p:sp>
        <p:nvSpPr>
          <p:cNvPr id="338" name="Google Shape;338;p43"/>
          <p:cNvSpPr txBox="1"/>
          <p:nvPr/>
        </p:nvSpPr>
        <p:spPr>
          <a:xfrm>
            <a:off x="683125" y="833800"/>
            <a:ext cx="7785600" cy="39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select  u.idusuario,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	u.cod_usuario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from usuario as u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permiso as p on p.idusuario = u.idusuario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empresa as e on e.id_empresa = p.id_empresa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and e.cod_empresa="Nor Sur"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rol as r on p.id_rol = r.id_rol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rol_proceso_atributo as rpa on rpa.idrol = p.id_rol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proceso_atribuo as pa on pa.idproceso = rpa.idproceso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atributo as a on a.id_atributo = pa.id_atributo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and a.cod_atributo = "</a:t>
            </a:r>
            <a:r>
              <a:rPr lang="es" sz="1700"/>
              <a:t>ABM de Legajos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"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proceso as p on p.id_proceso = pa.idproceso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and p.cod_proceso="ABM de legajos";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9" name="Google Shape;339;p43"/>
          <p:cNvSpPr txBox="1"/>
          <p:nvPr>
            <p:ph idx="4294967295" type="body"/>
          </p:nvPr>
        </p:nvSpPr>
        <p:spPr>
          <a:xfrm>
            <a:off x="7779450" y="833800"/>
            <a:ext cx="11454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Forma 1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Ejercicio</a:t>
            </a:r>
            <a:endParaRPr sz="2800"/>
          </a:p>
        </p:txBody>
      </p:sp>
      <p:sp>
        <p:nvSpPr>
          <p:cNvPr id="345" name="Google Shape;345;p44"/>
          <p:cNvSpPr txBox="1"/>
          <p:nvPr/>
        </p:nvSpPr>
        <p:spPr>
          <a:xfrm>
            <a:off x="759325" y="1138600"/>
            <a:ext cx="7785600" cy="3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select  u.idusuario,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	    u.cod_usuario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from  usuario as u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permiso as p on p.idusuario = u.idusuario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empresa as e on e.id_empresa = p.id_empresa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rol as r on p.id_rol = r.id_rol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rol_proceso_atributo as rpa on rpa.idrol = p.id_rol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proceso_atribuo as pa on pa.idproceso = rpa.idproceso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atributo as a on a.id_atributo = pa.id_atributo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inner join proceso as p on p.id_proceso = pa.idproceso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where p.cod_proceso = "ABM de legajos"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and   a.cod_atributo = "ALTA"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and   e.cod_empresa="Nor Sur";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6" name="Google Shape;346;p44"/>
          <p:cNvSpPr txBox="1"/>
          <p:nvPr>
            <p:ph idx="4294967295" type="body"/>
          </p:nvPr>
        </p:nvSpPr>
        <p:spPr>
          <a:xfrm>
            <a:off x="7779450" y="833800"/>
            <a:ext cx="11454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Forma 2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1" name="Google Shape;351;p45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45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Gracias!</a:t>
            </a:r>
            <a:endParaRPr/>
          </a:p>
        </p:txBody>
      </p:sp>
      <p:sp>
        <p:nvSpPr>
          <p:cNvPr id="353" name="Google Shape;353;p45"/>
          <p:cNvSpPr txBox="1"/>
          <p:nvPr>
            <p:ph idx="4294967295" type="subTitle"/>
          </p:nvPr>
        </p:nvSpPr>
        <p:spPr>
          <a:xfrm>
            <a:off x="608875" y="3167300"/>
            <a:ext cx="34998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Consultas: damian.cipolat@gmail.com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MOTORES BD</a:t>
            </a:r>
            <a:endParaRPr sz="2800"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226075" y="1311200"/>
            <a:ext cx="2808000" cy="8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Para seguir leyendo:</a:t>
            </a:r>
            <a:br>
              <a:rPr lang="es" sz="1600"/>
            </a:br>
            <a:r>
              <a:rPr lang="es" sz="11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https://ed.team/comunidad/motores-de-bases-de-datos-relacionales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4951" y="344013"/>
            <a:ext cx="1245250" cy="124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4950" y="1763887"/>
            <a:ext cx="1402550" cy="113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13625" y="344013"/>
            <a:ext cx="1658250" cy="78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99912" y="1340850"/>
            <a:ext cx="1402550" cy="1055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08400" y="2735962"/>
            <a:ext cx="1385525" cy="1541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904950" y="3076313"/>
            <a:ext cx="1734475" cy="120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CREATE TABLE</a:t>
            </a:r>
            <a:endParaRPr sz="3000"/>
          </a:p>
        </p:txBody>
      </p:sp>
      <p:sp>
        <p:nvSpPr>
          <p:cNvPr id="102" name="Google Shape;102;p17"/>
          <p:cNvSpPr txBox="1"/>
          <p:nvPr>
            <p:ph idx="1" type="body"/>
          </p:nvPr>
        </p:nvSpPr>
        <p:spPr>
          <a:xfrm>
            <a:off x="319500" y="1919075"/>
            <a:ext cx="2294700" cy="13443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CREATE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table_name 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column1 datatype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column2 datatype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column3 datatype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....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800"/>
          </a:p>
        </p:txBody>
      </p:sp>
      <p:sp>
        <p:nvSpPr>
          <p:cNvPr id="103" name="Google Shape;103;p17"/>
          <p:cNvSpPr txBox="1"/>
          <p:nvPr>
            <p:ph type="title"/>
          </p:nvPr>
        </p:nvSpPr>
        <p:spPr>
          <a:xfrm>
            <a:off x="418350" y="906900"/>
            <a:ext cx="7142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Este comando nos permite crear una </a:t>
            </a:r>
            <a:r>
              <a:rPr b="1" lang="es" sz="1600"/>
              <a:t>nueva tabla</a:t>
            </a:r>
            <a:r>
              <a:rPr lang="es" sz="1600"/>
              <a:t> dentro de la base de datos.</a:t>
            </a:r>
            <a:endParaRPr sz="1600"/>
          </a:p>
        </p:txBody>
      </p:sp>
      <p:sp>
        <p:nvSpPr>
          <p:cNvPr id="104" name="Google Shape;104;p17"/>
          <p:cNvSpPr txBox="1"/>
          <p:nvPr>
            <p:ph type="title"/>
          </p:nvPr>
        </p:nvSpPr>
        <p:spPr>
          <a:xfrm>
            <a:off x="167100" y="3949700"/>
            <a:ext cx="3550200" cy="3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https://www.w3schools.com/sql/sql_create_table.asp</a:t>
            </a:r>
            <a:endParaRPr sz="1600"/>
          </a:p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2925125" y="1919075"/>
            <a:ext cx="3431400" cy="1733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CREATE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Persons (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PersonID int,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FirstName varchar(255), 		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LastName varchar(255),                           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	Address varchar(2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5),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FirstName varchar(255), 		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City varchar(255)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6" name="Google Shape;106;p17"/>
          <p:cNvSpPr txBox="1"/>
          <p:nvPr>
            <p:ph type="title"/>
          </p:nvPr>
        </p:nvSpPr>
        <p:spPr>
          <a:xfrm>
            <a:off x="167100" y="4330700"/>
            <a:ext cx="3550200" cy="3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https://www.w3schools.com/sql/sql_datatypes.asp</a:t>
            </a:r>
            <a:endParaRPr sz="1600"/>
          </a:p>
        </p:txBody>
      </p:sp>
      <p:sp>
        <p:nvSpPr>
          <p:cNvPr id="107" name="Google Shape;107;p17"/>
          <p:cNvSpPr txBox="1"/>
          <p:nvPr>
            <p:ph type="title"/>
          </p:nvPr>
        </p:nvSpPr>
        <p:spPr>
          <a:xfrm>
            <a:off x="178975" y="4716400"/>
            <a:ext cx="5378400" cy="31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https://www.slideserve.com/tehya/oracle-tutorials-sql-structured-query-language-1-2</a:t>
            </a:r>
            <a:endParaRPr sz="1600"/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8650" y="1919075"/>
            <a:ext cx="2019375" cy="284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Primary Key</a:t>
            </a:r>
            <a:endParaRPr sz="3000"/>
          </a:p>
        </p:txBody>
      </p:sp>
      <p:sp>
        <p:nvSpPr>
          <p:cNvPr id="114" name="Google Shape;114;p18"/>
          <p:cNvSpPr txBox="1"/>
          <p:nvPr>
            <p:ph type="title"/>
          </p:nvPr>
        </p:nvSpPr>
        <p:spPr>
          <a:xfrm>
            <a:off x="418350" y="906900"/>
            <a:ext cx="7142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Cada registro debe ser </a:t>
            </a:r>
            <a:r>
              <a:rPr lang="es" sz="1600"/>
              <a:t>único</a:t>
            </a:r>
            <a:r>
              <a:rPr lang="es" sz="1600"/>
              <a:t> e identificable en una tabla.</a:t>
            </a:r>
            <a:endParaRPr sz="1600"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385975" y="2049675"/>
            <a:ext cx="3572100" cy="1787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CREATE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Persons (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PersonID int </a:t>
            </a:r>
            <a:r>
              <a:rPr lang="es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NOT NULL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primary key,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FirstName varchar(255), 		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LastName varchar(255),                           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	Address varchar(255),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FirstName varchar(255), 		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City varchar(255)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4162100" y="1908050"/>
            <a:ext cx="3845100" cy="6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FF"/>
                </a:solidFill>
              </a:rPr>
              <a:t>No es posible en esta caso insertar dos </a:t>
            </a:r>
            <a:br>
              <a:rPr lang="es">
                <a:solidFill>
                  <a:srgbClr val="0000FF"/>
                </a:solidFill>
              </a:rPr>
            </a:br>
            <a:r>
              <a:rPr lang="es">
                <a:solidFill>
                  <a:srgbClr val="0000FF"/>
                </a:solidFill>
              </a:rPr>
              <a:t>registros con el mismo </a:t>
            </a:r>
            <a:r>
              <a:rPr b="1" lang="es">
                <a:solidFill>
                  <a:srgbClr val="0000FF"/>
                </a:solidFill>
              </a:rPr>
              <a:t>PersonID</a:t>
            </a:r>
            <a:r>
              <a:rPr lang="es">
                <a:solidFill>
                  <a:srgbClr val="0000FF"/>
                </a:solidFill>
              </a:rPr>
              <a:t>.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4148950" y="2670050"/>
            <a:ext cx="4862100" cy="22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0000FF"/>
                </a:solidFill>
              </a:rPr>
              <a:t>Naturales</a:t>
            </a:r>
            <a:r>
              <a:rPr lang="es">
                <a:solidFill>
                  <a:srgbClr val="0000FF"/>
                </a:solidFill>
              </a:rPr>
              <a:t>:</a:t>
            </a:r>
            <a:br>
              <a:rPr lang="es">
                <a:solidFill>
                  <a:srgbClr val="0000FF"/>
                </a:solidFill>
              </a:rPr>
            </a:br>
            <a:r>
              <a:rPr lang="es">
                <a:solidFill>
                  <a:srgbClr val="0000FF"/>
                </a:solidFill>
              </a:rPr>
              <a:t>Por ejemplo DNI, N° licencia, N° legajo.</a:t>
            </a:r>
            <a:br>
              <a:rPr lang="es">
                <a:solidFill>
                  <a:srgbClr val="0000FF"/>
                </a:solidFill>
              </a:rPr>
            </a:br>
            <a:br>
              <a:rPr lang="es">
                <a:solidFill>
                  <a:srgbClr val="0000FF"/>
                </a:solidFill>
              </a:rPr>
            </a:br>
            <a:r>
              <a:rPr b="1" lang="es">
                <a:solidFill>
                  <a:srgbClr val="0000FF"/>
                </a:solidFill>
              </a:rPr>
              <a:t>Artificial</a:t>
            </a:r>
            <a:r>
              <a:rPr lang="es">
                <a:solidFill>
                  <a:srgbClr val="0000FF"/>
                </a:solidFill>
              </a:rPr>
              <a:t>:</a:t>
            </a:r>
            <a:br>
              <a:rPr lang="es">
                <a:solidFill>
                  <a:srgbClr val="0000FF"/>
                </a:solidFill>
              </a:rPr>
            </a:br>
            <a:r>
              <a:rPr lang="es">
                <a:solidFill>
                  <a:srgbClr val="0000FF"/>
                </a:solidFill>
              </a:rPr>
              <a:t>Creado para ser una clave, ej: </a:t>
            </a:r>
            <a:r>
              <a:rPr lang="es">
                <a:solidFill>
                  <a:srgbClr val="0000FF"/>
                </a:solidFill>
              </a:rPr>
              <a:t>código</a:t>
            </a:r>
            <a:r>
              <a:rPr lang="es">
                <a:solidFill>
                  <a:srgbClr val="0000FF"/>
                </a:solidFill>
              </a:rPr>
              <a:t> de XX.</a:t>
            </a:r>
            <a:br>
              <a:rPr lang="es">
                <a:solidFill>
                  <a:srgbClr val="0000FF"/>
                </a:solidFill>
              </a:rPr>
            </a:br>
            <a:br>
              <a:rPr lang="es">
                <a:solidFill>
                  <a:srgbClr val="0000FF"/>
                </a:solidFill>
              </a:rPr>
            </a:br>
            <a:r>
              <a:rPr b="1" lang="es">
                <a:solidFill>
                  <a:srgbClr val="0000FF"/>
                </a:solidFill>
              </a:rPr>
              <a:t>Subrogadas</a:t>
            </a:r>
            <a:r>
              <a:rPr lang="es">
                <a:solidFill>
                  <a:srgbClr val="0000FF"/>
                </a:solidFill>
              </a:rPr>
              <a:t>:</a:t>
            </a:r>
            <a:br>
              <a:rPr lang="es">
                <a:solidFill>
                  <a:srgbClr val="0000FF"/>
                </a:solidFill>
              </a:rPr>
            </a:br>
            <a:r>
              <a:rPr lang="es">
                <a:solidFill>
                  <a:srgbClr val="0000FF"/>
                </a:solidFill>
              </a:rPr>
              <a:t>Generadas por el sistema, ej: campos auto </a:t>
            </a:r>
            <a:r>
              <a:rPr lang="es">
                <a:solidFill>
                  <a:srgbClr val="0000FF"/>
                </a:solidFill>
              </a:rPr>
              <a:t>numéricos</a:t>
            </a:r>
            <a:r>
              <a:rPr lang="es">
                <a:solidFill>
                  <a:srgbClr val="0000FF"/>
                </a:solidFill>
              </a:rPr>
              <a:t>.</a:t>
            </a:r>
            <a:br>
              <a:rPr lang="es">
                <a:solidFill>
                  <a:srgbClr val="0000FF"/>
                </a:solidFill>
              </a:rPr>
            </a:br>
            <a:endParaRPr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Primary Key</a:t>
            </a:r>
            <a:endParaRPr sz="3000"/>
          </a:p>
        </p:txBody>
      </p:sp>
      <p:sp>
        <p:nvSpPr>
          <p:cNvPr id="123" name="Google Shape;123;p19"/>
          <p:cNvSpPr txBox="1"/>
          <p:nvPr>
            <p:ph type="title"/>
          </p:nvPr>
        </p:nvSpPr>
        <p:spPr>
          <a:xfrm>
            <a:off x="418350" y="906900"/>
            <a:ext cx="7142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Cada registro debe ser único e identificable en una tabla.</a:t>
            </a:r>
            <a:endParaRPr sz="1600"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385975" y="2049675"/>
            <a:ext cx="4405800" cy="24108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CREATE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Persons (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PersonID int </a:t>
            </a:r>
            <a:r>
              <a:rPr lang="es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NOT NULL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FirstName varchar(255), 		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LastName varchar(255),                           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	Address varchar(255),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FirstName varchar(255), 		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City varchar(255),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CONSTRAINT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PK_Person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PRIMARY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KEY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(ID,LastName)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5109850" y="2099900"/>
            <a:ext cx="3378900" cy="7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FF"/>
                </a:solidFill>
              </a:rPr>
              <a:t>La clave primaria puede esta compuesta por uno o más campos.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Foreign</a:t>
            </a:r>
            <a:r>
              <a:rPr lang="es" sz="3000"/>
              <a:t> Key</a:t>
            </a:r>
            <a:endParaRPr sz="3000"/>
          </a:p>
        </p:txBody>
      </p:sp>
      <p:sp>
        <p:nvSpPr>
          <p:cNvPr id="131" name="Google Shape;131;p20"/>
          <p:cNvSpPr txBox="1"/>
          <p:nvPr>
            <p:ph type="title"/>
          </p:nvPr>
        </p:nvSpPr>
        <p:spPr>
          <a:xfrm>
            <a:off x="418350" y="906900"/>
            <a:ext cx="7142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Es la clave primaria de otra tabla, dentro de nuestra tabla.</a:t>
            </a:r>
            <a:endParaRPr sz="1600"/>
          </a:p>
        </p:txBody>
      </p:sp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385975" y="2049675"/>
            <a:ext cx="3572100" cy="1787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CREATE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Persons (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PersonID int </a:t>
            </a:r>
            <a:r>
              <a:rPr lang="es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NOT NULL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primary key,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FirstName varchar(255), 		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LastName varchar(255),                           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	Address varchar(255),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FirstName varchar(255), 		  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Country int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NOT NULL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--fk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4653175" y="2049675"/>
            <a:ext cx="3572100" cy="9741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CREATE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Countries(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CountryID int </a:t>
            </a:r>
            <a:r>
              <a:rPr lang="es" sz="115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NOT NULL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primary key, 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Name varchar(255)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4" name="Google Shape;134;p20"/>
          <p:cNvCxnSpPr/>
          <p:nvPr/>
        </p:nvCxnSpPr>
        <p:spPr>
          <a:xfrm flipH="1" rot="10800000">
            <a:off x="3154400" y="2441050"/>
            <a:ext cx="1878600" cy="1004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90000" y="4154150"/>
            <a:ext cx="62703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FF"/>
                </a:solidFill>
              </a:rPr>
              <a:t>Es importante conocer este concepto para asegurar la integridad referencial.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440825" y="333825"/>
            <a:ext cx="37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INSERT INTO &lt;table&gt;</a:t>
            </a:r>
            <a:endParaRPr sz="3000"/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319500" y="2300075"/>
            <a:ext cx="5119500" cy="5841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INSERT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INTO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table_name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column1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column2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column3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...)</a:t>
            </a:r>
            <a:b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VALUES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value1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value2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value3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...);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2" name="Google Shape;142;p21"/>
          <p:cNvSpPr txBox="1"/>
          <p:nvPr>
            <p:ph type="title"/>
          </p:nvPr>
        </p:nvSpPr>
        <p:spPr>
          <a:xfrm>
            <a:off x="418350" y="906900"/>
            <a:ext cx="80355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Este comando nos permite insertar valores en una tabla dentro de una base de datos.</a:t>
            </a:r>
            <a:endParaRPr sz="1600"/>
          </a:p>
        </p:txBody>
      </p:sp>
      <p:sp>
        <p:nvSpPr>
          <p:cNvPr id="143" name="Google Shape;143;p21"/>
          <p:cNvSpPr txBox="1"/>
          <p:nvPr>
            <p:ph type="title"/>
          </p:nvPr>
        </p:nvSpPr>
        <p:spPr>
          <a:xfrm>
            <a:off x="167100" y="4559300"/>
            <a:ext cx="3022500" cy="34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https://www.w3schools.com/sql/sql_insert.asp</a:t>
            </a:r>
            <a:endParaRPr sz="1600"/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319500" y="3567875"/>
            <a:ext cx="5411100" cy="3915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INSERT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INTO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table_name </a:t>
            </a:r>
            <a:r>
              <a:rPr lang="es" sz="1150">
                <a:solidFill>
                  <a:srgbClr val="0000C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VALUES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value1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value2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i="1"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value3</a:t>
            </a:r>
            <a:r>
              <a:rPr lang="es" sz="115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...);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277750" y="1828450"/>
            <a:ext cx="67794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Especificamos el orden y nombres de columna en donde se agregaran los campos.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277750" y="3127775"/>
            <a:ext cx="5967000" cy="3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</a:rPr>
              <a:t>Si agregamos a todos los campos de la tabla no es necesario especificar.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